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ro Rust" charset="1" panose="00000500000000000000"/>
      <p:regular r:id="rId22"/>
    </p:embeddedFont>
    <p:embeddedFont>
      <p:font typeface="Cooper Hewitt" charset="1" panose="00000000000000000000"/>
      <p:regular r:id="rId23"/>
    </p:embeddedFont>
    <p:embeddedFont>
      <p:font typeface="Cooper Hewitt Italics" charset="1" panose="00000000000000000000"/>
      <p:regular r:id="rId24"/>
    </p:embeddedFont>
    <p:embeddedFont>
      <p:font typeface="Cooper Hewitt Bold Italics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ooper Hewitt Bold" charset="1" panose="00000000000000000000"/>
      <p:regular r:id="rId27"/>
    </p:embeddedFont>
    <p:embeddedFont>
      <p:font typeface="Canva Sans Bold" charset="1" panose="020B0803030501040103"/>
      <p:regular r:id="rId28"/>
    </p:embeddedFont>
    <p:embeddedFont>
      <p:font typeface="Arimo" charset="1" panose="020B0604020202020204"/>
      <p:regular r:id="rId29"/>
    </p:embeddedFont>
    <p:embeddedFont>
      <p:font typeface="Canva Sans Bold Italics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1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3245" y="0"/>
            <a:ext cx="8663477" cy="8663477"/>
          </a:xfrm>
          <a:custGeom>
            <a:avLst/>
            <a:gdLst/>
            <a:ahLst/>
            <a:cxnLst/>
            <a:rect r="r" b="b" t="t" l="l"/>
            <a:pathLst>
              <a:path h="8663477" w="8663477">
                <a:moveTo>
                  <a:pt x="0" y="0"/>
                </a:moveTo>
                <a:lnTo>
                  <a:pt x="8663477" y="0"/>
                </a:lnTo>
                <a:lnTo>
                  <a:pt x="8663477" y="8663477"/>
                </a:lnTo>
                <a:lnTo>
                  <a:pt x="0" y="866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583037" y="-524637"/>
            <a:ext cx="7180326" cy="8229600"/>
          </a:xfrm>
          <a:custGeom>
            <a:avLst/>
            <a:gdLst/>
            <a:ahLst/>
            <a:cxnLst/>
            <a:rect r="r" b="b" t="t" l="l"/>
            <a:pathLst>
              <a:path h="8229600" w="7180326">
                <a:moveTo>
                  <a:pt x="0" y="0"/>
                </a:moveTo>
                <a:lnTo>
                  <a:pt x="7180326" y="0"/>
                </a:lnTo>
                <a:lnTo>
                  <a:pt x="71803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42690" y="6398895"/>
            <a:ext cx="5133048" cy="617200"/>
            <a:chOff x="0" y="0"/>
            <a:chExt cx="1351914" cy="1625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1914" cy="162555"/>
            </a:xfrm>
            <a:custGeom>
              <a:avLst/>
              <a:gdLst/>
              <a:ahLst/>
              <a:cxnLst/>
              <a:rect r="r" b="b" t="t" l="l"/>
              <a:pathLst>
                <a:path h="162555" w="1351914">
                  <a:moveTo>
                    <a:pt x="0" y="0"/>
                  </a:moveTo>
                  <a:lnTo>
                    <a:pt x="1351914" y="0"/>
                  </a:lnTo>
                  <a:lnTo>
                    <a:pt x="1351914" y="162555"/>
                  </a:lnTo>
                  <a:lnTo>
                    <a:pt x="0" y="162555"/>
                  </a:lnTo>
                  <a:close/>
                </a:path>
              </a:pathLst>
            </a:custGeom>
            <a:solidFill>
              <a:srgbClr val="F3F0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51914" cy="200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133475"/>
            <a:ext cx="10651281" cy="6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TEAM: THE HONOURED 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4984" y="7639093"/>
            <a:ext cx="8961510" cy="262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4"/>
              </a:lnSpc>
            </a:pPr>
            <a:r>
              <a:rPr lang="en-US" sz="360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Rahul Jadvani</a:t>
            </a:r>
          </a:p>
          <a:p>
            <a:pPr algn="r">
              <a:lnSpc>
                <a:spcPts val="5044"/>
              </a:lnSpc>
            </a:pPr>
            <a:r>
              <a:rPr lang="en-US" sz="360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Sachin Baluragi</a:t>
            </a:r>
          </a:p>
          <a:p>
            <a:pPr algn="r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Sai Jadhav</a:t>
            </a:r>
          </a:p>
          <a:p>
            <a:pPr algn="r">
              <a:lnSpc>
                <a:spcPts val="5044"/>
              </a:lnSpc>
              <a:spcBef>
                <a:spcPct val="0"/>
              </a:spcBef>
            </a:pPr>
            <a:r>
              <a:rPr lang="en-US" sz="3603" u="none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Prathiksha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825" y="9098280"/>
            <a:ext cx="1110915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3000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TRACK: DEFI + FINANCIAL INCLUSION AGENTS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C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48734" y="1341165"/>
            <a:ext cx="9702927" cy="7604669"/>
          </a:xfrm>
          <a:custGeom>
            <a:avLst/>
            <a:gdLst/>
            <a:ahLst/>
            <a:cxnLst/>
            <a:rect r="r" b="b" t="t" l="l"/>
            <a:pathLst>
              <a:path h="7604669" w="9702927">
                <a:moveTo>
                  <a:pt x="0" y="0"/>
                </a:moveTo>
                <a:lnTo>
                  <a:pt x="9702927" y="0"/>
                </a:lnTo>
                <a:lnTo>
                  <a:pt x="9702927" y="7604670"/>
                </a:lnTo>
                <a:lnTo>
                  <a:pt x="0" y="76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4027" y="371475"/>
            <a:ext cx="1173994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COR</a:t>
            </a:r>
            <a:r>
              <a:rPr lang="en-US" sz="5000" u="none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E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502" y="981075"/>
            <a:ext cx="6795731" cy="918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CREDIT SCORING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REAL-TIME SCORE (300–850)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ON-CHAIN BEHAVIOR + AI TIPS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CREDIT VOUCHERS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NFT-BASED CREDIT LIMIT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TIERS: BRONZE → GOLD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AU</a:t>
            </a: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TO APPROVALS &amp; TRACKING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UNDERCOLLATERALIZED LENDING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BORROW WITHOUT FULL COLLATERAL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EMI &amp; DYNAMIC INTEREST RATES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ASSISTANT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SMART INSIGHTS &amp; ALERTS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CREDIT TIPS &amp; EDUCATION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CROSS-CHAIN SUPPORT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BASE + POLYGON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MULTI-WALLET &amp; BRIDGE TRACKING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LAXMI CHATBOT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VOICE-BASED, LOCAL-LANGUAGE GUIDE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F0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ONCHAIN TRANSPARENCY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SUPERFLUID, CHAINLINK, IMPACT NFTS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2124" y="2357225"/>
            <a:ext cx="6500370" cy="6500370"/>
          </a:xfrm>
          <a:custGeom>
            <a:avLst/>
            <a:gdLst/>
            <a:ahLst/>
            <a:cxnLst/>
            <a:rect r="r" b="b" t="t" l="l"/>
            <a:pathLst>
              <a:path h="6500370" w="6500370">
                <a:moveTo>
                  <a:pt x="0" y="0"/>
                </a:moveTo>
                <a:lnTo>
                  <a:pt x="6500371" y="0"/>
                </a:lnTo>
                <a:lnTo>
                  <a:pt x="6500371" y="6500370"/>
                </a:lnTo>
                <a:lnTo>
                  <a:pt x="0" y="6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2475"/>
            <a:ext cx="1459238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REAL USE CASES ACROSS THE ECOSYSTEM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05285"/>
            <a:ext cx="10576630" cy="848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1.Arjun – D</a:t>
            </a: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eFi Yield Farmer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Profile: 18 months on-chain, $15K DeFi portfolio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Need: $3K for new farming strategy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CLe</a:t>
            </a: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 Impact: AI flagged low-risk → Silver Voucher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</a:t>
            </a: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ult: 12% APR, full repayment → Upgraded to Gold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2.</a:t>
            </a: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Priya – NFT Creator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Profile: Irregular income, strong community presence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Need: $1K for art tools during bear market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CLe</a:t>
            </a: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 Impact: Community attestations boosted eligibility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Result: Bronze Voucher approved despite low on-chain activity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3.</a:t>
            </a: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Dev DAO – Collective Borrowing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Profile: 50-member dev DAO with on-chain treasury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Need: $25K for hackathon </a:t>
            </a: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sponsorship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CLen Impact: Members pooled vouchers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Result: Large loan based on collective reputation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1A47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4.Sarah – Cross-Chain Trader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Profile: Power user across 5 chains, high volume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Need: Recognized credit for $10K liquidity buffer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CLen Impact: Aggregated multi-chain behavior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Result: Gold Voucher issued at 8% APR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138789" y="7286130"/>
            <a:ext cx="1520956" cy="1520956"/>
          </a:xfrm>
          <a:custGeom>
            <a:avLst/>
            <a:gdLst/>
            <a:ahLst/>
            <a:cxnLst/>
            <a:rect r="r" b="b" t="t" l="l"/>
            <a:pathLst>
              <a:path h="1520956" w="1520956">
                <a:moveTo>
                  <a:pt x="0" y="0"/>
                </a:moveTo>
                <a:lnTo>
                  <a:pt x="1520956" y="0"/>
                </a:lnTo>
                <a:lnTo>
                  <a:pt x="1520956" y="1520956"/>
                </a:lnTo>
                <a:lnTo>
                  <a:pt x="0" y="1520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2707" y="1061956"/>
            <a:ext cx="5501293" cy="9505474"/>
          </a:xfrm>
          <a:custGeom>
            <a:avLst/>
            <a:gdLst/>
            <a:ahLst/>
            <a:cxnLst/>
            <a:rect r="r" b="b" t="t" l="l"/>
            <a:pathLst>
              <a:path h="9505474" w="5501293">
                <a:moveTo>
                  <a:pt x="0" y="0"/>
                </a:moveTo>
                <a:lnTo>
                  <a:pt x="5501293" y="0"/>
                </a:lnTo>
                <a:lnTo>
                  <a:pt x="5501293" y="9505474"/>
                </a:lnTo>
                <a:lnTo>
                  <a:pt x="0" y="9505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6134" y="1061956"/>
            <a:ext cx="4812146" cy="9505474"/>
          </a:xfrm>
          <a:custGeom>
            <a:avLst/>
            <a:gdLst/>
            <a:ahLst/>
            <a:cxnLst/>
            <a:rect r="r" b="b" t="t" l="l"/>
            <a:pathLst>
              <a:path h="9505474" w="4812146">
                <a:moveTo>
                  <a:pt x="0" y="0"/>
                </a:moveTo>
                <a:lnTo>
                  <a:pt x="4812146" y="0"/>
                </a:lnTo>
                <a:lnTo>
                  <a:pt x="4812146" y="9505474"/>
                </a:lnTo>
                <a:lnTo>
                  <a:pt x="0" y="9505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1475"/>
            <a:ext cx="11300474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TECHNOL</a:t>
            </a:r>
            <a:r>
              <a:rPr lang="en-US" sz="5000" u="none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OGY STACK &amp; SECURITY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72758"/>
            <a:ext cx="16827531" cy="481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Massiv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e Addressable Market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400M+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 und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erbank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ed Indians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$100B+ DeFi liquidity locked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Rising demand for on-chain credit alternative</a:t>
            </a:r>
          </a:p>
          <a:p>
            <a:pPr algn="just">
              <a:lnSpc>
                <a:spcPts val="3784"/>
              </a:lnSpc>
              <a:spcBef>
                <a:spcPct val="0"/>
              </a:spcBef>
            </a:pPr>
          </a:p>
          <a:p>
            <a:pPr algn="just">
              <a:lnSpc>
                <a:spcPts val="3784"/>
              </a:lnSpc>
              <a:spcBef>
                <a:spcPct val="0"/>
              </a:spcBef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💡 Why We Win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Inc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lusive by Design: Undercollateralized, identity-based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Scalable: Works across chains, wallets,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 and users</a:t>
            </a:r>
          </a:p>
          <a:p>
            <a:pPr algn="just" marL="583664" indent="-291832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C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ompli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a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nt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 &amp; Tr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an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s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par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e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nt: Built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 for lon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g-term ad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o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p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ti</a:t>
            </a:r>
            <a:r>
              <a:rPr lang="en-US" sz="2703" u="none">
                <a:solidFill>
                  <a:srgbClr val="001A47"/>
                </a:solidFill>
                <a:latin typeface="Cooper Hewitt"/>
                <a:ea typeface="Cooper Hewitt"/>
                <a:cs typeface="Cooper Hewitt"/>
                <a:sym typeface="Cooper Hewitt"/>
              </a:rPr>
              <a:t>on</a:t>
            </a:r>
          </a:p>
          <a:p>
            <a:pPr algn="just" marL="0" indent="0" lvl="1">
              <a:lnSpc>
                <a:spcPts val="3784"/>
              </a:lnSpc>
              <a:spcBef>
                <a:spcPct val="0"/>
              </a:spcBef>
            </a:pPr>
          </a:p>
        </p:txBody>
      </p:sp>
      <p:graphicFrame>
        <p:nvGraphicFramePr>
          <p:cNvPr name="Object 3" id="3"/>
          <p:cNvGraphicFramePr/>
          <p:nvPr/>
        </p:nvGraphicFramePr>
        <p:xfrm>
          <a:off x="10824771" y="2027397"/>
          <a:ext cx="5029200" cy="2933700"/>
        </p:xfrm>
        <a:graphic>
          <a:graphicData uri="http://schemas.openxmlformats.org/presentationml/2006/ole">
            <p:oleObj imgW="6032500" imgH="3937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6744950" y="1629661"/>
            <a:ext cx="3086100" cy="7316328"/>
            <a:chOff x="0" y="0"/>
            <a:chExt cx="812800" cy="1926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926934"/>
            </a:xfrm>
            <a:custGeom>
              <a:avLst/>
              <a:gdLst/>
              <a:ahLst/>
              <a:cxnLst/>
              <a:rect r="r" b="b" t="t" l="l"/>
              <a:pathLst>
                <a:path h="1926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26934"/>
                  </a:lnTo>
                  <a:lnTo>
                    <a:pt x="0" y="1926934"/>
                  </a:lnTo>
                  <a:close/>
                </a:path>
              </a:pathLst>
            </a:custGeom>
            <a:solidFill>
              <a:srgbClr val="F3F0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196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450146" y="135634"/>
            <a:ext cx="162306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 u="none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MARKET IMPACT &amp; COMPETITIVE ADVANTAGE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4757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648308" y="1602955"/>
            <a:ext cx="8135825" cy="8135825"/>
          </a:xfrm>
          <a:custGeom>
            <a:avLst/>
            <a:gdLst/>
            <a:ahLst/>
            <a:cxnLst/>
            <a:rect r="r" b="b" t="t" l="l"/>
            <a:pathLst>
              <a:path h="8135825" w="8135825">
                <a:moveTo>
                  <a:pt x="0" y="0"/>
                </a:moveTo>
                <a:lnTo>
                  <a:pt x="8135825" y="0"/>
                </a:lnTo>
                <a:lnTo>
                  <a:pt x="8135825" y="8135825"/>
                </a:lnTo>
                <a:lnTo>
                  <a:pt x="0" y="813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250" y="1356995"/>
            <a:ext cx="9339059" cy="857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Streams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Credit Origination Fees: 2–3% of voucher-based credit issued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Borrower 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Interest Income: 12–24% APR, dynamically adjusted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Liq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uidity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Provider Fees: Protocol fee from staked capital yield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SBT 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API Access (B2B): Verifiable credit scoring for DeFi partners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Merchant Cashback Split: 10% to users, 2% to protocol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Premium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AI Agent Services: Pay-per-use or subscription model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CLen Token Utility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Governance: Vote on protocol upgrades &amp; risk models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Staking: LP yield, risk coverage pools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 Upgrades: Discounted upgrades for holders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Rewards: Cashback for timely repayments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Agent Services: 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Unlock p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remium AI features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Tokenomics Snapshot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 Interest Margin: 6–8% (after default buffer)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Token Inflation: 2–3% yearly for growth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Default Reserve: 3–5% allocated to Protection Pool</a:t>
            </a:r>
          </a:p>
          <a:p>
            <a:pPr algn="l"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aking Yield Target: 8–15% APY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7922" y="371475"/>
            <a:ext cx="1325691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REVENUE MODEL</a:t>
            </a:r>
            <a:r>
              <a:rPr lang="en-US" sz="5000" u="none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 &amp; TOKEN ECONOMICS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5182" y="2017576"/>
            <a:ext cx="7884118" cy="5494167"/>
          </a:xfrm>
          <a:custGeom>
            <a:avLst/>
            <a:gdLst/>
            <a:ahLst/>
            <a:cxnLst/>
            <a:rect r="r" b="b" t="t" l="l"/>
            <a:pathLst>
              <a:path h="5494167" w="7884118">
                <a:moveTo>
                  <a:pt x="0" y="0"/>
                </a:moveTo>
                <a:lnTo>
                  <a:pt x="7884118" y="0"/>
                </a:lnTo>
                <a:lnTo>
                  <a:pt x="7884118" y="5494167"/>
                </a:lnTo>
                <a:lnTo>
                  <a:pt x="0" y="549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69" t="-9406" r="-4767" b="-855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028700"/>
          <a:ext cx="8115300" cy="7471919"/>
        </p:xfrm>
        <a:graphic>
          <a:graphicData uri="http://schemas.openxmlformats.org/drawingml/2006/table">
            <a:tbl>
              <a:tblPr/>
              <a:tblGrid>
                <a:gridCol w="3070987"/>
                <a:gridCol w="5044313"/>
              </a:tblGrid>
              <a:tr h="8042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CLen Protocol Advantage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  <a:tr h="1541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Identity Integration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ZKP-Aadhaar → Real trust with full privacy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  <a:tr h="1541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Credit Voucher NFTs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Collateral-free, upgradeable, and portable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  <a:tr h="1187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AI Credit Scoring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Real-time, behavioral, cross-chain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  <a:tr h="1541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Voice + Agent UX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Laxmi chatbot → Local-language credit access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  <a:tr h="8564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SBT Reputation Layer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Interoperable trust across protocols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1A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28A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50132" y="371475"/>
            <a:ext cx="162306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COMPE</a:t>
            </a:r>
            <a:r>
              <a:rPr lang="en-US" sz="5000" u="none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TITIVE ADVANTAGE &amp; MARKET POSITION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5113" y="8705850"/>
            <a:ext cx="146377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347571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CLEN ISN’T JUST A LENDING PROTOCOL — IT’S THE CREDIT IDENTITY LAYER FOR WEB3 INDIA AND BEYOND.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5168" y="522649"/>
            <a:ext cx="13737665" cy="9241702"/>
          </a:xfrm>
          <a:custGeom>
            <a:avLst/>
            <a:gdLst/>
            <a:ahLst/>
            <a:cxnLst/>
            <a:rect r="r" b="b" t="t" l="l"/>
            <a:pathLst>
              <a:path h="9241702" w="13737665">
                <a:moveTo>
                  <a:pt x="0" y="0"/>
                </a:moveTo>
                <a:lnTo>
                  <a:pt x="13737664" y="0"/>
                </a:lnTo>
                <a:lnTo>
                  <a:pt x="13737664" y="9241702"/>
                </a:lnTo>
                <a:lnTo>
                  <a:pt x="0" y="924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61890" y="1704688"/>
            <a:ext cx="9764220" cy="5812277"/>
            <a:chOff x="0" y="0"/>
            <a:chExt cx="3302959" cy="19661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2958" cy="1966128"/>
            </a:xfrm>
            <a:custGeom>
              <a:avLst/>
              <a:gdLst/>
              <a:ahLst/>
              <a:cxnLst/>
              <a:rect r="r" b="b" t="t" l="l"/>
              <a:pathLst>
                <a:path h="1966128" w="3302958">
                  <a:moveTo>
                    <a:pt x="0" y="0"/>
                  </a:moveTo>
                  <a:lnTo>
                    <a:pt x="3302958" y="0"/>
                  </a:lnTo>
                  <a:lnTo>
                    <a:pt x="3302958" y="1966128"/>
                  </a:lnTo>
                  <a:lnTo>
                    <a:pt x="0" y="1966128"/>
                  </a:lnTo>
                  <a:close/>
                </a:path>
              </a:pathLst>
            </a:custGeom>
            <a:solidFill>
              <a:srgbClr val="F3F0E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307439" y="4055894"/>
            <a:ext cx="9673122" cy="133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9"/>
              </a:lnSpc>
              <a:spcBef>
                <a:spcPct val="0"/>
              </a:spcBef>
            </a:pPr>
            <a:r>
              <a:rPr lang="en-US" sz="10322" u="none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THANK YOU!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0135" y="1157287"/>
            <a:ext cx="12158032" cy="89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i="tru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Meet Arjun — C</a:t>
            </a:r>
            <a:r>
              <a:rPr lang="en-US" sz="2999" i="tru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ry</a:t>
            </a: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pto</a:t>
            </a:r>
            <a:r>
              <a:rPr lang="en-US" sz="2999" i="tru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-Native, C</a:t>
            </a: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redit-Invisible</a:t>
            </a:r>
          </a:p>
          <a:p>
            <a:pPr algn="just">
              <a:lnSpc>
                <a:spcPts val="4199"/>
              </a:lnSpc>
            </a:pP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Self-taught blockchain dev, 18+ months in DeFi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Gets paid in crypto, active onchain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Needs ₹2,000 for work-related spending</a:t>
            </a:r>
          </a:p>
          <a:p>
            <a:pPr algn="just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Doesn’t have a credit card or formal credit history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Despite being financially active, Arjun is invisible to both banks and Web3 lending.</a:t>
            </a: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Traditional Credit Leaves Arjun Behind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🏦 Credit Card Rejected — no CIBIL, no salary slips</a:t>
            </a: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🧊 DeFi Lending Overcollateralized — needs ₹3,000 to borrow ₹2,000</a:t>
            </a: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📲 BNPL Apps Centralized &amp; off-chain — doesn’t accept crypto wallet history</a:t>
            </a:r>
          </a:p>
          <a:p>
            <a:pPr algn="just">
              <a:lnSpc>
                <a:spcPts val="4199"/>
              </a:lnSpc>
            </a:pPr>
            <a:r>
              <a:rPr lang="en-US" sz="2999" i="true" u="non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👪 Family/Friends Don’t recognize crypto as real value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98167" y="1675846"/>
            <a:ext cx="4931138" cy="7401332"/>
          </a:xfrm>
          <a:custGeom>
            <a:avLst/>
            <a:gdLst/>
            <a:ahLst/>
            <a:cxnLst/>
            <a:rect r="r" b="b" t="t" l="l"/>
            <a:pathLst>
              <a:path h="7401332" w="4931138">
                <a:moveTo>
                  <a:pt x="0" y="0"/>
                </a:moveTo>
                <a:lnTo>
                  <a:pt x="4931138" y="0"/>
                </a:lnTo>
                <a:lnTo>
                  <a:pt x="4931138" y="7401333"/>
                </a:lnTo>
                <a:lnTo>
                  <a:pt x="0" y="740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5562" y="446888"/>
            <a:ext cx="11739946" cy="5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4"/>
              </a:lnSpc>
              <a:spcBef>
                <a:spcPct val="0"/>
              </a:spcBef>
            </a:pPr>
            <a:r>
              <a:rPr lang="en-US" sz="44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THE STORY TH</a:t>
            </a:r>
            <a:r>
              <a:rPr lang="en-US" sz="4400" u="none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AT STARTED IT ALL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8177" y="1485550"/>
            <a:ext cx="3414662" cy="2599412"/>
          </a:xfrm>
          <a:custGeom>
            <a:avLst/>
            <a:gdLst/>
            <a:ahLst/>
            <a:cxnLst/>
            <a:rect r="r" b="b" t="t" l="l"/>
            <a:pathLst>
              <a:path h="2599412" w="3414662">
                <a:moveTo>
                  <a:pt x="0" y="0"/>
                </a:moveTo>
                <a:lnTo>
                  <a:pt x="3414662" y="0"/>
                </a:lnTo>
                <a:lnTo>
                  <a:pt x="3414662" y="2599411"/>
                </a:lnTo>
                <a:lnTo>
                  <a:pt x="0" y="2599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90568" y="4294934"/>
            <a:ext cx="1758686" cy="1697132"/>
          </a:xfrm>
          <a:custGeom>
            <a:avLst/>
            <a:gdLst/>
            <a:ahLst/>
            <a:cxnLst/>
            <a:rect r="r" b="b" t="t" l="l"/>
            <a:pathLst>
              <a:path h="1697132" w="1758686">
                <a:moveTo>
                  <a:pt x="0" y="0"/>
                </a:moveTo>
                <a:lnTo>
                  <a:pt x="1758686" y="0"/>
                </a:lnTo>
                <a:lnTo>
                  <a:pt x="1758686" y="1697132"/>
                </a:lnTo>
                <a:lnTo>
                  <a:pt x="0" y="1697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478" y="2223695"/>
            <a:ext cx="11276540" cy="61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9"/>
              </a:lnSpc>
              <a:spcBef>
                <a:spcPct val="0"/>
              </a:spcBef>
            </a:pPr>
            <a:r>
              <a:rPr lang="en-US" b="true" sz="3099" i="tru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CLen = In</a:t>
            </a:r>
            <a:r>
              <a:rPr lang="en-US" b="true" sz="3099" i="tru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dia’</a:t>
            </a:r>
            <a:r>
              <a:rPr lang="en-US" b="true" sz="3099" i="true" u="non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s W</a:t>
            </a:r>
            <a:r>
              <a:rPr lang="en-US" b="true" sz="3099" i="tru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eb3 Credit Ca</a:t>
            </a:r>
            <a:r>
              <a:rPr lang="en-US" b="true" sz="3099" i="true" u="non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r</a:t>
            </a:r>
            <a:r>
              <a:rPr lang="en-US" b="true" sz="3099" i="true" u="non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d L</a:t>
            </a:r>
            <a:r>
              <a:rPr lang="en-US" b="true" sz="3099" i="true" u="non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ayer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5562" y="446888"/>
            <a:ext cx="11739946" cy="5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4"/>
              </a:lnSpc>
              <a:spcBef>
                <a:spcPct val="0"/>
              </a:spcBef>
            </a:pPr>
            <a:r>
              <a:rPr lang="en-US" sz="44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THE STORY TH</a:t>
            </a:r>
            <a:r>
              <a:rPr lang="en-US" sz="4400" u="none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AT STARTED IT 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2677" y="3259380"/>
            <a:ext cx="10848143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ZKP-AADHAAR VERIFICATION – PROVES IDENTITY, KEEPS PRIVACY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TIERED NFT CREDIT VOUCHERS – ₹1K DEPOSIT → ₹2K CREDIT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AI WALLET AGENT – MANAGES EMI, ALERTS, UPGRADES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SBT CREDIT PROFILE – CREDIT HISTORY BUILT ONCHAIN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SPEND NOW, PAY LATER – NO BANKS, NO PAPERWORK, JUST YOUR WALLET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788" y="6986555"/>
            <a:ext cx="104379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ARJUN REPAYS → UNLOCKS TIER 2 → EARNS CASHBACK → BUILDS REPUTATION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253182" y="5586963"/>
            <a:ext cx="5233459" cy="4483467"/>
            <a:chOff x="0" y="0"/>
            <a:chExt cx="6977946" cy="5977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962558"/>
              <a:ext cx="6977946" cy="5015398"/>
            </a:xfrm>
            <a:custGeom>
              <a:avLst/>
              <a:gdLst/>
              <a:ahLst/>
              <a:cxnLst/>
              <a:rect r="r" b="b" t="t" l="l"/>
              <a:pathLst>
                <a:path h="5015398" w="6977946">
                  <a:moveTo>
                    <a:pt x="0" y="0"/>
                  </a:moveTo>
                  <a:lnTo>
                    <a:pt x="6977946" y="0"/>
                  </a:lnTo>
                  <a:lnTo>
                    <a:pt x="6977946" y="5015398"/>
                  </a:lnTo>
                  <a:lnTo>
                    <a:pt x="0" y="501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8105" y="0"/>
              <a:ext cx="5407169" cy="5407169"/>
            </a:xfrm>
            <a:custGeom>
              <a:avLst/>
              <a:gdLst/>
              <a:ahLst/>
              <a:cxnLst/>
              <a:rect r="r" b="b" t="t" l="l"/>
              <a:pathLst>
                <a:path h="5407169" w="5407169">
                  <a:moveTo>
                    <a:pt x="0" y="0"/>
                  </a:moveTo>
                  <a:lnTo>
                    <a:pt x="5407169" y="0"/>
                  </a:lnTo>
                  <a:lnTo>
                    <a:pt x="5407169" y="5407169"/>
                  </a:lnTo>
                  <a:lnTo>
                    <a:pt x="0" y="5407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3096306" y="3987566"/>
              <a:ext cx="2678968" cy="281536"/>
              <a:chOff x="0" y="0"/>
              <a:chExt cx="529179" cy="5561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29179" cy="55612"/>
              </a:xfrm>
              <a:custGeom>
                <a:avLst/>
                <a:gdLst/>
                <a:ahLst/>
                <a:cxnLst/>
                <a:rect r="r" b="b" t="t" l="l"/>
                <a:pathLst>
                  <a:path h="55612" w="529179">
                    <a:moveTo>
                      <a:pt x="0" y="0"/>
                    </a:moveTo>
                    <a:lnTo>
                      <a:pt x="529179" y="0"/>
                    </a:lnTo>
                    <a:lnTo>
                      <a:pt x="529179" y="55612"/>
                    </a:lnTo>
                    <a:lnTo>
                      <a:pt x="0" y="55612"/>
                    </a:lnTo>
                    <a:close/>
                  </a:path>
                </a:pathLst>
              </a:custGeom>
              <a:solidFill>
                <a:srgbClr val="F3F0E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29179" cy="937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5562" y="465938"/>
            <a:ext cx="1173994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009D60"/>
                </a:solidFill>
                <a:latin typeface="Intro Rust"/>
                <a:ea typeface="Intro Rust"/>
                <a:cs typeface="Intro Rust"/>
                <a:sym typeface="Intro Rust"/>
              </a:rPr>
              <a:t>WHY CLEN?</a:t>
            </a:r>
          </a:p>
        </p:txBody>
      </p:sp>
      <p:graphicFrame>
        <p:nvGraphicFramePr>
          <p:cNvPr name="Object 3" id="3"/>
          <p:cNvGraphicFramePr/>
          <p:nvPr/>
        </p:nvGraphicFramePr>
        <p:xfrm>
          <a:off x="1028700" y="1295227"/>
          <a:ext cx="3771900" cy="4610100"/>
        </p:xfrm>
        <a:graphic>
          <a:graphicData uri="http://schemas.openxmlformats.org/presentationml/2006/ole">
            <p:oleObj imgW="4686300" imgH="5524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4" id="4"/>
          <p:cNvGraphicFramePr/>
          <p:nvPr/>
        </p:nvGraphicFramePr>
        <p:xfrm>
          <a:off x="9586452" y="1295227"/>
          <a:ext cx="3771900" cy="4191000"/>
        </p:xfrm>
        <a:graphic>
          <a:graphicData uri="http://schemas.openxmlformats.org/presentationml/2006/ole">
            <p:oleObj imgW="4610100" imgH="5029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9756" y="1968730"/>
            <a:ext cx="10843976" cy="5931007"/>
          </a:xfrm>
          <a:custGeom>
            <a:avLst/>
            <a:gdLst/>
            <a:ahLst/>
            <a:cxnLst/>
            <a:rect r="r" b="b" t="t" l="l"/>
            <a:pathLst>
              <a:path h="5931007" w="10843976">
                <a:moveTo>
                  <a:pt x="0" y="0"/>
                </a:moveTo>
                <a:lnTo>
                  <a:pt x="10843976" y="0"/>
                </a:lnTo>
                <a:lnTo>
                  <a:pt x="10843976" y="5931007"/>
                </a:lnTo>
                <a:lnTo>
                  <a:pt x="0" y="5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90" t="-21178" r="0" b="-113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001" y="752475"/>
            <a:ext cx="1201218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THE GLOBAL C</a:t>
            </a:r>
            <a:r>
              <a:rPr lang="en-US" sz="5000" u="none">
                <a:solidFill>
                  <a:srgbClr val="347571"/>
                </a:solidFill>
                <a:latin typeface="Intro Rust"/>
                <a:ea typeface="Intro Rust"/>
                <a:cs typeface="Intro Rust"/>
                <a:sym typeface="Intro Rust"/>
              </a:rPr>
              <a:t>RISIS WE'RE SOLVING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23224"/>
            <a:ext cx="6302201" cy="653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→ The Web3 Credit Trap</a:t>
            </a:r>
          </a:p>
          <a:p>
            <a:pPr algn="just">
              <a:lnSpc>
                <a:spcPts val="4480"/>
              </a:lnSpc>
            </a:pPr>
          </a:p>
          <a:p>
            <a:pPr algn="just" marL="598488" indent="-299244" lvl="1">
              <a:lnSpc>
                <a:spcPts val="3880"/>
              </a:lnSpc>
              <a:spcBef>
                <a:spcPct val="0"/>
              </a:spcBef>
              <a:buFont typeface="Arial"/>
              <a:buChar char="•"/>
            </a:pPr>
            <a:r>
              <a:rPr lang="en-US" sz="27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1.2B+ users have zero access to credit in Web3</a:t>
            </a:r>
          </a:p>
          <a:p>
            <a:pPr algn="just" marL="598488" indent="-299244" lvl="1">
              <a:lnSpc>
                <a:spcPts val="3880"/>
              </a:lnSpc>
              <a:spcBef>
                <a:spcPct val="0"/>
              </a:spcBef>
              <a:buFont typeface="Arial"/>
              <a:buChar char="•"/>
            </a:pPr>
            <a:r>
              <a:rPr lang="en-US" sz="27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$100B+ locked in DeFi, but users can’t borrow without collateral</a:t>
            </a:r>
          </a:p>
          <a:p>
            <a:pPr algn="just" marL="598488" indent="-299244" lvl="1">
              <a:lnSpc>
                <a:spcPts val="3880"/>
              </a:lnSpc>
              <a:spcBef>
                <a:spcPct val="0"/>
              </a:spcBef>
              <a:buFont typeface="Arial"/>
              <a:buChar char="•"/>
            </a:pPr>
            <a:r>
              <a:rPr lang="en-US" sz="27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95% excluded due to 150–200% overcollateralization</a:t>
            </a:r>
          </a:p>
          <a:p>
            <a:pPr algn="just" marL="598488" indent="-299244" lvl="1">
              <a:lnSpc>
                <a:spcPts val="3880"/>
              </a:lnSpc>
              <a:spcBef>
                <a:spcPct val="0"/>
              </a:spcBef>
              <a:buFont typeface="Arial"/>
              <a:buChar char="•"/>
            </a:pPr>
            <a:r>
              <a:rPr lang="en-US" sz="27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No credit score standard across chains</a:t>
            </a:r>
          </a:p>
          <a:p>
            <a:pPr algn="just" marL="598488" indent="-299244" lvl="1">
              <a:lnSpc>
                <a:spcPts val="3880"/>
              </a:lnSpc>
              <a:spcBef>
                <a:spcPct val="0"/>
              </a:spcBef>
              <a:buFont typeface="Arial"/>
              <a:buChar char="•"/>
            </a:pPr>
            <a:r>
              <a:rPr lang="en-US" sz="27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Identity is fragmented, reputation non-portable</a:t>
            </a:r>
          </a:p>
          <a:p>
            <a:pPr algn="just">
              <a:lnSpc>
                <a:spcPts val="3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4757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0371" y="1486529"/>
            <a:ext cx="16441804" cy="343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4"/>
              </a:lnSpc>
            </a:pPr>
            <a:r>
              <a:rPr lang="en-US" b="true" sz="3203" i="tru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Vision</a:t>
            </a:r>
            <a:r>
              <a:rPr lang="en-US" sz="3203" i="true">
                <a:solidFill>
                  <a:srgbClr val="F3F0EC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: A blockchain-native credit infrastructure that transforms Web3 activity into creditworthiness — enabling undercollateralized lending through AI-powered risk assessment.</a:t>
            </a:r>
          </a:p>
          <a:p>
            <a:pPr algn="just">
              <a:lnSpc>
                <a:spcPts val="4484"/>
              </a:lnSpc>
            </a:pPr>
          </a:p>
          <a:p>
            <a:pPr algn="just">
              <a:lnSpc>
                <a:spcPts val="4484"/>
              </a:lnSpc>
            </a:pPr>
            <a:r>
              <a:rPr lang="en-US" sz="3203" b="true">
                <a:solidFill>
                  <a:srgbClr val="F3F0E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Core Innovation</a:t>
            </a:r>
            <a:r>
              <a:rPr lang="en-US" sz="3203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Credit Voucher NFTs</a:t>
            </a:r>
          </a:p>
          <a:p>
            <a:pPr algn="just" marL="0" indent="0" lvl="0">
              <a:lnSpc>
                <a:spcPts val="4484"/>
              </a:lnSpc>
              <a:spcBef>
                <a:spcPct val="0"/>
              </a:spcBef>
            </a:pPr>
            <a:r>
              <a:rPr lang="en-US" sz="3203">
                <a:solidFill>
                  <a:srgbClr val="F3F0EC"/>
                </a:solidFill>
                <a:latin typeface="Cooper Hewitt"/>
                <a:ea typeface="Cooper Hewitt"/>
                <a:cs typeface="Cooper Hewitt"/>
                <a:sym typeface="Cooper Hewitt"/>
              </a:rPr>
              <a:t>Tradeable, upgradeable NFTs that represent verified credit capacity, not locked collateral.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167" y="371500"/>
            <a:ext cx="166530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CLEN 3.0 - THE AUTONOMOUS CREDIT PROTOCOL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054541" y="4590740"/>
            <a:ext cx="5233459" cy="4483467"/>
            <a:chOff x="0" y="0"/>
            <a:chExt cx="6977946" cy="59779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962558"/>
              <a:ext cx="6977946" cy="5015398"/>
            </a:xfrm>
            <a:custGeom>
              <a:avLst/>
              <a:gdLst/>
              <a:ahLst/>
              <a:cxnLst/>
              <a:rect r="r" b="b" t="t" l="l"/>
              <a:pathLst>
                <a:path h="5015398" w="6977946">
                  <a:moveTo>
                    <a:pt x="0" y="0"/>
                  </a:moveTo>
                  <a:lnTo>
                    <a:pt x="6977946" y="0"/>
                  </a:lnTo>
                  <a:lnTo>
                    <a:pt x="6977946" y="5015398"/>
                  </a:lnTo>
                  <a:lnTo>
                    <a:pt x="0" y="501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68105" y="0"/>
              <a:ext cx="5407169" cy="5407169"/>
            </a:xfrm>
            <a:custGeom>
              <a:avLst/>
              <a:gdLst/>
              <a:ahLst/>
              <a:cxnLst/>
              <a:rect r="r" b="b" t="t" l="l"/>
              <a:pathLst>
                <a:path h="5407169" w="5407169">
                  <a:moveTo>
                    <a:pt x="0" y="0"/>
                  </a:moveTo>
                  <a:lnTo>
                    <a:pt x="5407169" y="0"/>
                  </a:lnTo>
                  <a:lnTo>
                    <a:pt x="5407169" y="5407169"/>
                  </a:lnTo>
                  <a:lnTo>
                    <a:pt x="0" y="5407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3096306" y="3987566"/>
              <a:ext cx="2678968" cy="281536"/>
              <a:chOff x="0" y="0"/>
              <a:chExt cx="529179" cy="5561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29179" cy="55612"/>
              </a:xfrm>
              <a:custGeom>
                <a:avLst/>
                <a:gdLst/>
                <a:ahLst/>
                <a:cxnLst/>
                <a:rect r="r" b="b" t="t" l="l"/>
                <a:pathLst>
                  <a:path h="55612" w="529179">
                    <a:moveTo>
                      <a:pt x="0" y="0"/>
                    </a:moveTo>
                    <a:lnTo>
                      <a:pt x="529179" y="0"/>
                    </a:lnTo>
                    <a:lnTo>
                      <a:pt x="529179" y="55612"/>
                    </a:lnTo>
                    <a:lnTo>
                      <a:pt x="0" y="55612"/>
                    </a:lnTo>
                    <a:close/>
                  </a:path>
                </a:pathLst>
              </a:custGeom>
              <a:solidFill>
                <a:srgbClr val="F3F0E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529179" cy="937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580371" y="5086350"/>
            <a:ext cx="11876333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HOW IT WORKS: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AI CREDIT SCORING: ANALYZES WALLET HISTORY, DEFI BEHAVIOR &amp; CROSS-CHAIN REPUTATION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MINT CREDIT VOUCHER NFT: ISSUED WITH TIER &amp; SPENDING LIMIT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SPEND NOW, REPAY LATER: USE CREDIT ON-CHAIN WITH PARTIAL OR NO COLLATERAL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DYNAMIC RISK ENGINE: ADJUSTS TERMS BASED ON REAL-TIME BEHAVIOR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3F0EC"/>
                </a:solidFill>
                <a:latin typeface="Canva Sans"/>
                <a:ea typeface="Canva Sans"/>
                <a:cs typeface="Canva Sans"/>
                <a:sym typeface="Canva Sans"/>
              </a:rPr>
              <a:t>COMMUNITY ATTESTATIONS: BOOST TRUST, UNLOCK HIGHER TIERS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4757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7115" y="241535"/>
            <a:ext cx="16230600" cy="118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203" i="true" b="true">
                <a:solidFill>
                  <a:srgbClr val="F3F0EC"/>
                </a:solidFill>
                <a:latin typeface="Cooper Hewitt Bold Italics"/>
                <a:ea typeface="Cooper Hewitt Bold Italics"/>
                <a:cs typeface="Cooper Hewitt Bold Italics"/>
                <a:sym typeface="Cooper Hewitt Bold Italics"/>
              </a:rPr>
              <a:t>Key Differentiators:</a:t>
            </a:r>
          </a:p>
          <a:p>
            <a:pPr algn="l">
              <a:lnSpc>
                <a:spcPts val="4484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24140" y="6913433"/>
            <a:ext cx="5233459" cy="3761549"/>
          </a:xfrm>
          <a:custGeom>
            <a:avLst/>
            <a:gdLst/>
            <a:ahLst/>
            <a:cxnLst/>
            <a:rect r="r" b="b" t="t" l="l"/>
            <a:pathLst>
              <a:path h="3761549" w="5233459">
                <a:moveTo>
                  <a:pt x="0" y="0"/>
                </a:moveTo>
                <a:lnTo>
                  <a:pt x="5233459" y="0"/>
                </a:lnTo>
                <a:lnTo>
                  <a:pt x="5233459" y="3761549"/>
                </a:lnTo>
                <a:lnTo>
                  <a:pt x="0" y="376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57599" y="6231623"/>
            <a:ext cx="4055377" cy="4055377"/>
          </a:xfrm>
          <a:custGeom>
            <a:avLst/>
            <a:gdLst/>
            <a:ahLst/>
            <a:cxnLst/>
            <a:rect r="r" b="b" t="t" l="l"/>
            <a:pathLst>
              <a:path h="4055377" w="4055377">
                <a:moveTo>
                  <a:pt x="0" y="0"/>
                </a:moveTo>
                <a:lnTo>
                  <a:pt x="4055376" y="0"/>
                </a:lnTo>
                <a:lnTo>
                  <a:pt x="4055376" y="4055377"/>
                </a:lnTo>
                <a:lnTo>
                  <a:pt x="0" y="405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6760" y="905701"/>
            <a:ext cx="12058022" cy="8229600"/>
          </a:xfrm>
          <a:custGeom>
            <a:avLst/>
            <a:gdLst/>
            <a:ahLst/>
            <a:cxnLst/>
            <a:rect r="r" b="b" t="t" l="l"/>
            <a:pathLst>
              <a:path h="8229600" w="12058022">
                <a:moveTo>
                  <a:pt x="0" y="0"/>
                </a:moveTo>
                <a:lnTo>
                  <a:pt x="12058022" y="0"/>
                </a:lnTo>
                <a:lnTo>
                  <a:pt x="120580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801746" y="8794207"/>
            <a:ext cx="2009226" cy="211152"/>
            <a:chOff x="0" y="0"/>
            <a:chExt cx="529179" cy="556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9179" cy="55612"/>
            </a:xfrm>
            <a:custGeom>
              <a:avLst/>
              <a:gdLst/>
              <a:ahLst/>
              <a:cxnLst/>
              <a:rect r="r" b="b" t="t" l="l"/>
              <a:pathLst>
                <a:path h="55612" w="529179">
                  <a:moveTo>
                    <a:pt x="0" y="0"/>
                  </a:moveTo>
                  <a:lnTo>
                    <a:pt x="529179" y="0"/>
                  </a:lnTo>
                  <a:lnTo>
                    <a:pt x="529179" y="55612"/>
                  </a:lnTo>
                  <a:lnTo>
                    <a:pt x="0" y="55612"/>
                  </a:lnTo>
                  <a:close/>
                </a:path>
              </a:pathLst>
            </a:custGeom>
            <a:solidFill>
              <a:srgbClr val="F3F0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9179" cy="93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01" y="1388030"/>
            <a:ext cx="17292622" cy="7510939"/>
          </a:xfrm>
          <a:custGeom>
            <a:avLst/>
            <a:gdLst/>
            <a:ahLst/>
            <a:cxnLst/>
            <a:rect r="r" b="b" t="t" l="l"/>
            <a:pathLst>
              <a:path h="7510939" w="17292622">
                <a:moveTo>
                  <a:pt x="0" y="0"/>
                </a:moveTo>
                <a:lnTo>
                  <a:pt x="17292622" y="0"/>
                </a:lnTo>
                <a:lnTo>
                  <a:pt x="17292622" y="7510940"/>
                </a:lnTo>
                <a:lnTo>
                  <a:pt x="0" y="751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6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"/>
            <a:ext cx="162306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H</a:t>
            </a:r>
            <a:r>
              <a:rPr lang="en-US" sz="5000" u="none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OW CLEN WORKS - CORE ARCHITECTURE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44237"/>
            <a:ext cx="14886992" cy="10272024"/>
          </a:xfrm>
          <a:custGeom>
            <a:avLst/>
            <a:gdLst/>
            <a:ahLst/>
            <a:cxnLst/>
            <a:rect r="r" b="b" t="t" l="l"/>
            <a:pathLst>
              <a:path h="10272024" w="14886992">
                <a:moveTo>
                  <a:pt x="0" y="0"/>
                </a:moveTo>
                <a:lnTo>
                  <a:pt x="14886992" y="0"/>
                </a:lnTo>
                <a:lnTo>
                  <a:pt x="14886992" y="10272025"/>
                </a:lnTo>
                <a:lnTo>
                  <a:pt x="0" y="1027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1475"/>
            <a:ext cx="1065128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F3F0EC"/>
                </a:solidFill>
                <a:latin typeface="Intro Rust"/>
                <a:ea typeface="Intro Rust"/>
                <a:cs typeface="Intro Rust"/>
                <a:sym typeface="Intro Rust"/>
              </a:rPr>
              <a:t>HOW CLEN WORKS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DAGsOPaFjGs</dc:identifier>
  <dcterms:modified xsi:type="dcterms:W3CDTF">2011-08-01T06:04:30Z</dcterms:modified>
  <cp:revision>1</cp:revision>
  <dc:title>CLEN- The Honoured Ones</dc:title>
</cp:coreProperties>
</file>